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64" r:id="rId7"/>
    <p:sldId id="265" r:id="rId8"/>
    <p:sldId id="266" r:id="rId9"/>
    <p:sldId id="258" r:id="rId10"/>
    <p:sldId id="257" r:id="rId11"/>
    <p:sldId id="263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6E95-DAFF-D447-8166-7D370EC56BDF}" type="datetimeFigureOut">
              <a:rPr lang="de-DE" smtClean="0"/>
              <a:t>03.04.19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30E9-B2EC-4F43-9400-560C536CC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51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6E95-DAFF-D447-8166-7D370EC56BDF}" type="datetimeFigureOut">
              <a:rPr lang="de-DE" smtClean="0"/>
              <a:t>03.04.19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30E9-B2EC-4F43-9400-560C536CC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31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6E95-DAFF-D447-8166-7D370EC56BDF}" type="datetimeFigureOut">
              <a:rPr lang="de-DE" smtClean="0"/>
              <a:t>03.04.19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30E9-B2EC-4F43-9400-560C536CC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45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6E95-DAFF-D447-8166-7D370EC56BDF}" type="datetimeFigureOut">
              <a:rPr lang="de-DE" smtClean="0"/>
              <a:t>03.04.19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30E9-B2EC-4F43-9400-560C536CC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6E95-DAFF-D447-8166-7D370EC56BDF}" type="datetimeFigureOut">
              <a:rPr lang="de-DE" smtClean="0"/>
              <a:t>03.04.19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30E9-B2EC-4F43-9400-560C536CC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38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6E95-DAFF-D447-8166-7D370EC56BDF}" type="datetimeFigureOut">
              <a:rPr lang="de-DE" smtClean="0"/>
              <a:t>03.04.19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30E9-B2EC-4F43-9400-560C536CC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21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6E95-DAFF-D447-8166-7D370EC56BDF}" type="datetimeFigureOut">
              <a:rPr lang="de-DE" smtClean="0"/>
              <a:t>03.04.19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30E9-B2EC-4F43-9400-560C536CC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21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6E95-DAFF-D447-8166-7D370EC56BDF}" type="datetimeFigureOut">
              <a:rPr lang="de-DE" smtClean="0"/>
              <a:t>03.04.19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30E9-B2EC-4F43-9400-560C536CC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60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6E95-DAFF-D447-8166-7D370EC56BDF}" type="datetimeFigureOut">
              <a:rPr lang="de-DE" smtClean="0"/>
              <a:t>03.04.19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30E9-B2EC-4F43-9400-560C536CC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98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6E95-DAFF-D447-8166-7D370EC56BDF}" type="datetimeFigureOut">
              <a:rPr lang="de-DE" smtClean="0"/>
              <a:t>03.04.19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30E9-B2EC-4F43-9400-560C536CC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35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6E95-DAFF-D447-8166-7D370EC56BDF}" type="datetimeFigureOut">
              <a:rPr lang="de-DE" smtClean="0"/>
              <a:t>03.04.19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30E9-B2EC-4F43-9400-560C536CC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99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6E95-DAFF-D447-8166-7D370EC56BDF}" type="datetimeFigureOut">
              <a:rPr lang="de-DE" smtClean="0"/>
              <a:t>03.04.19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030E9-B2EC-4F43-9400-560C536CC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7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IMG_5563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2"/>
            <a:ext cx="9144000" cy="68607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71256"/>
            <a:ext cx="7772400" cy="3734725"/>
          </a:xfrm>
        </p:spPr>
        <p:txBody>
          <a:bodyPr>
            <a:normAutofit/>
          </a:bodyPr>
          <a:lstStyle/>
          <a:p>
            <a:r>
              <a:rPr lang="de-DE" sz="5000" b="1" dirty="0" smtClean="0"/>
              <a:t>Wirtschafts-und Gesellschaftswissenschaften am FWG</a:t>
            </a:r>
            <a:endParaRPr lang="de-DE" sz="5000" b="1" dirty="0"/>
          </a:p>
        </p:txBody>
      </p:sp>
    </p:spTree>
    <p:extLst>
      <p:ext uri="{BB962C8B-B14F-4D97-AF65-F5344CB8AC3E}">
        <p14:creationId xmlns:p14="http://schemas.microsoft.com/office/powerpoint/2010/main" val="327871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IMG_5564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1142998" y="-1142997"/>
            <a:ext cx="6858001" cy="914399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3378"/>
            <a:ext cx="8229600" cy="2793621"/>
          </a:xfrm>
        </p:spPr>
        <p:txBody>
          <a:bodyPr>
            <a:noAutofit/>
          </a:bodyPr>
          <a:lstStyle/>
          <a:p>
            <a:r>
              <a:rPr lang="de-DE" sz="5000" b="1" dirty="0" smtClean="0"/>
              <a:t>Wirtschafts- und Gesellschaftswissenschaften</a:t>
            </a:r>
            <a:br>
              <a:rPr lang="de-DE" sz="5000" b="1" dirty="0" smtClean="0"/>
            </a:br>
            <a:r>
              <a:rPr lang="de-DE" sz="5000" b="1" dirty="0" smtClean="0"/>
              <a:t>am FWG</a:t>
            </a:r>
            <a:endParaRPr lang="de-DE" sz="5000" b="1" dirty="0"/>
          </a:p>
        </p:txBody>
      </p:sp>
    </p:spTree>
    <p:extLst>
      <p:ext uri="{BB962C8B-B14F-4D97-AF65-F5344CB8AC3E}">
        <p14:creationId xmlns:p14="http://schemas.microsoft.com/office/powerpoint/2010/main" val="353550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MG_5564.JPG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5" r="21873"/>
          <a:stretch/>
        </p:blipFill>
        <p:spPr>
          <a:xfrm rot="5400000">
            <a:off x="3771898" y="-3771898"/>
            <a:ext cx="1600203" cy="914400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latin typeface="Tahoma"/>
                <a:cs typeface="Tahoma"/>
              </a:rPr>
              <a:t>Material</a:t>
            </a:r>
            <a:endParaRPr lang="de-DE" sz="4000" b="1" dirty="0">
              <a:latin typeface="Tahoma"/>
              <a:cs typeface="Tahoma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de-DE" dirty="0" smtClean="0">
              <a:latin typeface="Tahoma"/>
              <a:cs typeface="Tahoma"/>
            </a:endParaRPr>
          </a:p>
          <a:p>
            <a:endParaRPr lang="de-DE" dirty="0" smtClean="0">
              <a:latin typeface="Tahoma"/>
              <a:cs typeface="Tahoma"/>
            </a:endParaRPr>
          </a:p>
          <a:p>
            <a:pPr marL="0" indent="0">
              <a:buNone/>
            </a:pPr>
            <a:endParaRPr lang="de-DE" dirty="0">
              <a:latin typeface="Tahoma"/>
              <a:cs typeface="Tahoma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7392">
            <a:off x="5334892" y="1791036"/>
            <a:ext cx="2383978" cy="3373755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8528">
            <a:off x="942414" y="2089857"/>
            <a:ext cx="2517949" cy="35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9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MG_5564.JPG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5" r="21873"/>
          <a:stretch/>
        </p:blipFill>
        <p:spPr>
          <a:xfrm rot="5400000">
            <a:off x="3771898" y="-3771898"/>
            <a:ext cx="1600203" cy="914400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latin typeface="Tahoma"/>
                <a:cs typeface="Tahoma"/>
              </a:rPr>
              <a:t>Grundsätzliches</a:t>
            </a:r>
            <a:endParaRPr lang="de-DE" sz="4000" b="1" dirty="0">
              <a:latin typeface="Tahoma"/>
              <a:cs typeface="Tahoma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C3D69B"/>
          </a:solidFill>
        </p:spPr>
        <p:txBody>
          <a:bodyPr>
            <a:normAutofit/>
          </a:bodyPr>
          <a:lstStyle/>
          <a:p>
            <a:endParaRPr lang="de-DE" dirty="0" smtClean="0">
              <a:latin typeface="Tahoma"/>
              <a:cs typeface="Tahoma"/>
            </a:endParaRPr>
          </a:p>
          <a:p>
            <a:pPr marL="400050" lvl="1" indent="0">
              <a:buNone/>
            </a:pPr>
            <a:r>
              <a:rPr lang="de-DE" dirty="0">
                <a:latin typeface="Tahoma"/>
                <a:cs typeface="Tahoma"/>
              </a:rPr>
              <a:t>Aktuelle ökonomische und sozialpolitische Fragestellungen</a:t>
            </a:r>
          </a:p>
          <a:p>
            <a:pPr marL="400050" lvl="1" indent="0">
              <a:buNone/>
            </a:pPr>
            <a:endParaRPr lang="de-DE" dirty="0" smtClean="0">
              <a:latin typeface="Tahoma"/>
              <a:cs typeface="Tahoma"/>
            </a:endParaRPr>
          </a:p>
          <a:p>
            <a:pPr marL="400050" lvl="1" indent="0">
              <a:buNone/>
            </a:pPr>
            <a:r>
              <a:rPr lang="de-DE" dirty="0" smtClean="0">
                <a:latin typeface="Tahoma"/>
                <a:cs typeface="Tahoma"/>
              </a:rPr>
              <a:t>Tagespolitik</a:t>
            </a:r>
          </a:p>
          <a:p>
            <a:pPr marL="400050" lvl="1" indent="0">
              <a:buNone/>
            </a:pPr>
            <a:endParaRPr lang="de-DE" dirty="0">
              <a:latin typeface="Tahoma"/>
              <a:cs typeface="Tahoma"/>
            </a:endParaRPr>
          </a:p>
          <a:p>
            <a:pPr marL="400050" lvl="1" indent="0">
              <a:buNone/>
            </a:pPr>
            <a:r>
              <a:rPr lang="de-DE" dirty="0" smtClean="0">
                <a:latin typeface="Tahoma"/>
                <a:cs typeface="Tahoma"/>
              </a:rPr>
              <a:t>Thematische Anpassungen</a:t>
            </a:r>
          </a:p>
          <a:p>
            <a:pPr marL="400050" lvl="1" indent="0">
              <a:buNone/>
            </a:pPr>
            <a:endParaRPr lang="de-DE" dirty="0">
              <a:latin typeface="Tahoma"/>
              <a:cs typeface="Tahoma"/>
            </a:endParaRPr>
          </a:p>
          <a:p>
            <a:pPr marL="400050" lvl="1" indent="0">
              <a:buNone/>
            </a:pPr>
            <a:r>
              <a:rPr lang="de-DE" dirty="0">
                <a:latin typeface="Tahoma"/>
                <a:cs typeface="Tahoma"/>
              </a:rPr>
              <a:t>Zwei Klausuren im Halbjahr</a:t>
            </a:r>
          </a:p>
          <a:p>
            <a:pPr marL="400050" lvl="1" indent="0">
              <a:buNone/>
            </a:pPr>
            <a:endParaRPr lang="de-DE" dirty="0">
              <a:latin typeface="Tahoma"/>
              <a:cs typeface="Tahoma"/>
            </a:endParaRPr>
          </a:p>
          <a:p>
            <a:pPr marL="400050" lvl="1" indent="0">
              <a:buNone/>
            </a:pPr>
            <a:endParaRPr lang="de-DE" dirty="0" smtClean="0">
              <a:latin typeface="Tahoma"/>
              <a:cs typeface="Tahoma"/>
            </a:endParaRPr>
          </a:p>
          <a:p>
            <a:pPr marL="400050" lvl="1" indent="0">
              <a:buNone/>
            </a:pPr>
            <a:endParaRPr lang="de-DE" dirty="0">
              <a:latin typeface="Tahoma"/>
              <a:cs typeface="Tahoma"/>
            </a:endParaRPr>
          </a:p>
          <a:p>
            <a:pPr marL="400050" lvl="1" indent="0">
              <a:buNone/>
            </a:pPr>
            <a:endParaRPr lang="de-DE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6433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MG_5564.JPG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5" r="21873"/>
          <a:stretch/>
        </p:blipFill>
        <p:spPr>
          <a:xfrm rot="5400000">
            <a:off x="3771898" y="-3771898"/>
            <a:ext cx="1600203" cy="914400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latin typeface="Tahoma"/>
                <a:cs typeface="Tahoma"/>
              </a:rPr>
              <a:t>Curriculum Stufe 8</a:t>
            </a:r>
            <a:endParaRPr lang="de-DE" sz="4000" b="1" dirty="0">
              <a:latin typeface="Tahoma"/>
              <a:cs typeface="Tahoma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C3D69B"/>
          </a:solidFill>
        </p:spPr>
        <p:txBody>
          <a:bodyPr>
            <a:normAutofit lnSpcReduction="10000"/>
          </a:bodyPr>
          <a:lstStyle/>
          <a:p>
            <a:endParaRPr lang="de-DE" dirty="0" smtClean="0">
              <a:latin typeface="Tahoma"/>
              <a:cs typeface="Tahoma"/>
            </a:endParaRPr>
          </a:p>
          <a:p>
            <a:pPr marL="914400" lvl="1" indent="-514350">
              <a:buAutoNum type="arabicPeriod"/>
            </a:pPr>
            <a:r>
              <a:rPr lang="de-DE" dirty="0" smtClean="0">
                <a:latin typeface="Tahoma"/>
                <a:cs typeface="Tahoma"/>
              </a:rPr>
              <a:t>Wirtschaft für Einsteiger: Was leistet der Markt?</a:t>
            </a:r>
          </a:p>
          <a:p>
            <a:pPr marL="914400" lvl="1" indent="-514350">
              <a:buAutoNum type="arabicPeriod"/>
            </a:pPr>
            <a:endParaRPr lang="de-DE" dirty="0" smtClean="0">
              <a:latin typeface="Tahoma"/>
              <a:cs typeface="Tahoma"/>
            </a:endParaRPr>
          </a:p>
          <a:p>
            <a:pPr marL="914400" lvl="1" indent="-514350">
              <a:buAutoNum type="arabicPeriod"/>
            </a:pPr>
            <a:r>
              <a:rPr lang="de-DE" sz="2800" dirty="0" smtClean="0">
                <a:latin typeface="Tahoma"/>
                <a:cs typeface="Tahoma"/>
              </a:rPr>
              <a:t>Jugendliche </a:t>
            </a:r>
            <a:r>
              <a:rPr lang="de-DE" sz="2800" dirty="0">
                <a:latin typeface="Tahoma"/>
                <a:cs typeface="Tahoma"/>
              </a:rPr>
              <a:t>als Konsumenten: selbstbewusst </a:t>
            </a:r>
            <a:r>
              <a:rPr lang="de-DE" sz="2800" dirty="0" smtClean="0">
                <a:latin typeface="Tahoma"/>
                <a:cs typeface="Tahoma"/>
              </a:rPr>
              <a:t>und </a:t>
            </a:r>
            <a:r>
              <a:rPr lang="de-DE" sz="2800" dirty="0">
                <a:latin typeface="Tahoma"/>
                <a:cs typeface="Tahoma"/>
              </a:rPr>
              <a:t>kritisch</a:t>
            </a:r>
            <a:r>
              <a:rPr lang="de-DE" sz="2800" dirty="0" smtClean="0">
                <a:latin typeface="Tahoma"/>
                <a:cs typeface="Tahoma"/>
              </a:rPr>
              <a:t>? </a:t>
            </a:r>
            <a:r>
              <a:rPr lang="de-DE" dirty="0" smtClean="0">
                <a:latin typeface="Tahoma"/>
                <a:cs typeface="Tahoma"/>
              </a:rPr>
              <a:t>Verbraucherrechte und Verbraucherschutz</a:t>
            </a:r>
          </a:p>
          <a:p>
            <a:pPr marL="914400" lvl="1" indent="-514350">
              <a:buAutoNum type="arabicPeriod"/>
            </a:pPr>
            <a:endParaRPr lang="de-DE" dirty="0" smtClean="0">
              <a:latin typeface="Tahoma"/>
              <a:cs typeface="Tahoma"/>
            </a:endParaRPr>
          </a:p>
          <a:p>
            <a:pPr marL="914400" lvl="1" indent="-514350">
              <a:buAutoNum type="arabicPeriod"/>
            </a:pPr>
            <a:r>
              <a:rPr lang="de-DE" dirty="0" smtClean="0">
                <a:latin typeface="Tahoma"/>
                <a:cs typeface="Tahoma"/>
              </a:rPr>
              <a:t>Jugendliche und das Internet </a:t>
            </a:r>
            <a:r>
              <a:rPr lang="mr-IN" dirty="0" smtClean="0">
                <a:latin typeface="Tahoma"/>
                <a:cs typeface="Tahoma"/>
              </a:rPr>
              <a:t>–</a:t>
            </a:r>
            <a:r>
              <a:rPr lang="de-DE" dirty="0" smtClean="0">
                <a:latin typeface="Tahoma"/>
                <a:cs typeface="Tahoma"/>
              </a:rPr>
              <a:t> verantwortungsbewusst oder sorglos?</a:t>
            </a:r>
          </a:p>
          <a:p>
            <a:pPr marL="914400" lvl="1" indent="-514350">
              <a:buAutoNum type="arabicPeriod"/>
            </a:pPr>
            <a:endParaRPr lang="de-DE" dirty="0" smtClean="0">
              <a:latin typeface="Tahoma"/>
              <a:cs typeface="Tahoma"/>
            </a:endParaRPr>
          </a:p>
          <a:p>
            <a:pPr marL="914400" lvl="1" indent="-514350">
              <a:buAutoNum type="arabicPeriod"/>
            </a:pPr>
            <a:r>
              <a:rPr lang="de-DE" dirty="0">
                <a:latin typeface="Tahoma"/>
                <a:cs typeface="Tahoma"/>
              </a:rPr>
              <a:t>Wie geht es unserer Erde morgen? </a:t>
            </a:r>
            <a:r>
              <a:rPr lang="de-DE" dirty="0" smtClean="0">
                <a:latin typeface="Tahoma"/>
                <a:cs typeface="Tahoma"/>
              </a:rPr>
              <a:t>Ökonomie und Ökologie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0425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MG_5564.JPG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5" r="21873"/>
          <a:stretch/>
        </p:blipFill>
        <p:spPr>
          <a:xfrm rot="5400000">
            <a:off x="3771898" y="-3771898"/>
            <a:ext cx="1600203" cy="914400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latin typeface="Tahoma"/>
                <a:cs typeface="Tahoma"/>
              </a:rPr>
              <a:t>Curriculum Stufe 9</a:t>
            </a:r>
            <a:endParaRPr lang="de-DE" sz="4000" b="1" dirty="0">
              <a:latin typeface="Tahoma"/>
              <a:cs typeface="Tahoma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de-DE" dirty="0" smtClean="0">
              <a:latin typeface="Tahoma"/>
              <a:cs typeface="Tahoma"/>
            </a:endParaRPr>
          </a:p>
          <a:p>
            <a:pPr marL="914400" lvl="1" indent="-514350">
              <a:buAutoNum type="arabicPeriod"/>
            </a:pPr>
            <a:r>
              <a:rPr lang="de-DE" dirty="0" smtClean="0">
                <a:latin typeface="Tahoma"/>
                <a:cs typeface="Tahoma"/>
              </a:rPr>
              <a:t>Jugendliche </a:t>
            </a:r>
            <a:r>
              <a:rPr lang="de-DE" dirty="0" smtClean="0">
                <a:latin typeface="Tahoma"/>
                <a:cs typeface="Tahoma"/>
              </a:rPr>
              <a:t>zwischen Ausgrenzung und Integration: Woher kommt die Wut?</a:t>
            </a:r>
          </a:p>
          <a:p>
            <a:pPr marL="914400" lvl="1" indent="-514350">
              <a:buAutoNum type="arabicPeriod"/>
            </a:pPr>
            <a:endParaRPr lang="de-DE" dirty="0" smtClean="0">
              <a:latin typeface="Tahoma"/>
              <a:cs typeface="Tahoma"/>
            </a:endParaRPr>
          </a:p>
          <a:p>
            <a:pPr marL="914400" lvl="1" indent="-514350">
              <a:buAutoNum type="arabicPeriod"/>
            </a:pPr>
            <a:r>
              <a:rPr lang="de-DE" dirty="0" smtClean="0">
                <a:latin typeface="Tahoma"/>
                <a:cs typeface="Tahoma"/>
              </a:rPr>
              <a:t>Juniorwahl: Europa </a:t>
            </a:r>
          </a:p>
          <a:p>
            <a:pPr marL="914400" lvl="1" indent="-514350">
              <a:buAutoNum type="arabicPeriod"/>
            </a:pPr>
            <a:endParaRPr lang="de-DE" dirty="0" smtClean="0">
              <a:latin typeface="Tahoma"/>
              <a:cs typeface="Tahoma"/>
            </a:endParaRPr>
          </a:p>
          <a:p>
            <a:pPr marL="914400" lvl="1" indent="-514350">
              <a:buAutoNum type="arabicPeriod"/>
            </a:pPr>
            <a:r>
              <a:rPr lang="de-DE" dirty="0" smtClean="0">
                <a:latin typeface="Tahoma"/>
                <a:cs typeface="Tahoma"/>
              </a:rPr>
              <a:t>Teilnahme </a:t>
            </a:r>
            <a:r>
              <a:rPr lang="de-DE" dirty="0" smtClean="0">
                <a:latin typeface="Tahoma"/>
                <a:cs typeface="Tahoma"/>
              </a:rPr>
              <a:t>an Jugend testet</a:t>
            </a:r>
          </a:p>
          <a:p>
            <a:pPr marL="914400" lvl="1" indent="-514350">
              <a:buAutoNum type="arabicPeriod"/>
            </a:pPr>
            <a:endParaRPr lang="de-DE" dirty="0" smtClean="0">
              <a:latin typeface="Tahoma"/>
              <a:cs typeface="Tahoma"/>
            </a:endParaRPr>
          </a:p>
          <a:p>
            <a:pPr marL="914400" lvl="1" indent="-514350">
              <a:buAutoNum type="arabicPeriod"/>
            </a:pPr>
            <a:r>
              <a:rPr lang="de-DE" dirty="0" smtClean="0">
                <a:latin typeface="Tahoma"/>
                <a:cs typeface="Tahoma"/>
              </a:rPr>
              <a:t>Vier Fragen an ein Unternehmen: Teilnahme am Wettbewerb Videoblogger </a:t>
            </a:r>
          </a:p>
          <a:p>
            <a:pPr marL="400050" lvl="1" indent="0">
              <a:buNone/>
            </a:pPr>
            <a:endParaRPr lang="de-DE" dirty="0" smtClean="0">
              <a:latin typeface="Tahoma"/>
              <a:cs typeface="Tahoma"/>
            </a:endParaRPr>
          </a:p>
          <a:p>
            <a:pPr marL="914400" lvl="1" indent="-514350">
              <a:buAutoNum type="arabicPeriod"/>
            </a:pPr>
            <a:endParaRPr lang="de-DE" dirty="0" smtClean="0">
              <a:latin typeface="Tahoma"/>
              <a:cs typeface="Tahoma"/>
            </a:endParaRPr>
          </a:p>
          <a:p>
            <a:pPr marL="0" indent="0">
              <a:buNone/>
            </a:pP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8414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MG_5564.JPG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5" r="21873"/>
          <a:stretch/>
        </p:blipFill>
        <p:spPr>
          <a:xfrm rot="5400000">
            <a:off x="3771898" y="-3771898"/>
            <a:ext cx="1600203" cy="914400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latin typeface="Tahoma"/>
                <a:cs typeface="Tahoma"/>
              </a:rPr>
              <a:t>Methoden</a:t>
            </a:r>
            <a:endParaRPr lang="de-DE" sz="4000" b="1" dirty="0">
              <a:latin typeface="Tahoma"/>
              <a:cs typeface="Tahoma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C3D69B"/>
          </a:solidFill>
        </p:spPr>
        <p:txBody>
          <a:bodyPr>
            <a:normAutofit fontScale="92500" lnSpcReduction="10000"/>
          </a:bodyPr>
          <a:lstStyle/>
          <a:p>
            <a:endParaRPr lang="de-DE" dirty="0" smtClean="0">
              <a:latin typeface="Tahoma"/>
              <a:cs typeface="Tahoma"/>
            </a:endParaRPr>
          </a:p>
          <a:p>
            <a:pPr marL="0" indent="0" algn="ctr">
              <a:buNone/>
            </a:pPr>
            <a:r>
              <a:rPr lang="de-DE" dirty="0">
                <a:latin typeface="Tahoma"/>
                <a:cs typeface="Tahoma"/>
              </a:rPr>
              <a:t>Projektarbeit</a:t>
            </a:r>
          </a:p>
          <a:p>
            <a:pPr marL="0" indent="0" algn="ctr">
              <a:buNone/>
            </a:pPr>
            <a:r>
              <a:rPr lang="de-DE" dirty="0">
                <a:latin typeface="Tahoma"/>
                <a:cs typeface="Tahoma"/>
              </a:rPr>
              <a:t>Erstellung von Videos</a:t>
            </a:r>
          </a:p>
          <a:p>
            <a:pPr marL="0" indent="0" algn="ctr">
              <a:buNone/>
            </a:pPr>
            <a:endParaRPr lang="de-DE" dirty="0" smtClean="0">
              <a:latin typeface="Tahoma"/>
              <a:cs typeface="Tahoma"/>
            </a:endParaRPr>
          </a:p>
          <a:p>
            <a:pPr marL="0" indent="0" algn="ctr">
              <a:buNone/>
            </a:pPr>
            <a:r>
              <a:rPr lang="de-DE" dirty="0" smtClean="0">
                <a:latin typeface="Tahoma"/>
                <a:cs typeface="Tahoma"/>
              </a:rPr>
              <a:t>Analyse </a:t>
            </a:r>
            <a:r>
              <a:rPr lang="de-DE" dirty="0" smtClean="0">
                <a:latin typeface="Tahoma"/>
                <a:cs typeface="Tahoma"/>
              </a:rPr>
              <a:t>von Statistiken</a:t>
            </a:r>
          </a:p>
          <a:p>
            <a:pPr marL="0" indent="0" algn="ctr">
              <a:buNone/>
            </a:pPr>
            <a:r>
              <a:rPr lang="de-DE" dirty="0" err="1" smtClean="0">
                <a:latin typeface="Tahoma"/>
                <a:cs typeface="Tahoma"/>
              </a:rPr>
              <a:t>Webquest</a:t>
            </a:r>
            <a:endParaRPr lang="de-DE" dirty="0" smtClean="0">
              <a:latin typeface="Tahoma"/>
              <a:cs typeface="Tahoma"/>
            </a:endParaRPr>
          </a:p>
          <a:p>
            <a:pPr marL="0" indent="0" algn="ctr">
              <a:buNone/>
            </a:pPr>
            <a:r>
              <a:rPr lang="de-DE" dirty="0" smtClean="0">
                <a:latin typeface="Tahoma"/>
                <a:cs typeface="Tahoma"/>
              </a:rPr>
              <a:t>Analyse von Karikaturen</a:t>
            </a:r>
          </a:p>
          <a:p>
            <a:pPr marL="0" indent="0" algn="ctr">
              <a:buNone/>
            </a:pPr>
            <a:r>
              <a:rPr lang="de-DE" dirty="0" smtClean="0">
                <a:latin typeface="Tahoma"/>
                <a:cs typeface="Tahoma"/>
              </a:rPr>
              <a:t>Vorbereitung von Kurzreferaten (Aktuelle 5 Minuten)</a:t>
            </a:r>
          </a:p>
          <a:p>
            <a:pPr marL="0" indent="0" algn="ctr">
              <a:buNone/>
            </a:pPr>
            <a:r>
              <a:rPr lang="de-DE" dirty="0" smtClean="0">
                <a:latin typeface="Tahoma"/>
                <a:cs typeface="Tahoma"/>
              </a:rPr>
              <a:t>Erschließung von Texten</a:t>
            </a:r>
          </a:p>
          <a:p>
            <a:pPr marL="0" indent="0" algn="ctr">
              <a:buNone/>
            </a:pPr>
            <a:r>
              <a:rPr lang="de-DE" dirty="0" smtClean="0">
                <a:latin typeface="Tahoma"/>
                <a:cs typeface="Tahoma"/>
              </a:rPr>
              <a:t>Expertenbefragung</a:t>
            </a:r>
          </a:p>
          <a:p>
            <a:pPr marL="0" indent="0" algn="ctr">
              <a:buNone/>
            </a:pP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1803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MG_5564.JPG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5" r="21873"/>
          <a:stretch/>
        </p:blipFill>
        <p:spPr>
          <a:xfrm rot="5400000">
            <a:off x="3771898" y="-3771898"/>
            <a:ext cx="1600203" cy="914400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latin typeface="Tahoma"/>
                <a:cs typeface="Tahoma"/>
              </a:rPr>
              <a:t>Arbeitsbeispiele</a:t>
            </a:r>
            <a:endParaRPr lang="de-DE" sz="4000" b="1" dirty="0">
              <a:latin typeface="Tahoma"/>
              <a:cs typeface="Tahoma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C3D69B"/>
          </a:solidFill>
        </p:spPr>
        <p:txBody>
          <a:bodyPr>
            <a:normAutofit/>
          </a:bodyPr>
          <a:lstStyle/>
          <a:p>
            <a:endParaRPr lang="de-DE" dirty="0" smtClean="0">
              <a:latin typeface="Tahoma"/>
              <a:cs typeface="Tahoma"/>
            </a:endParaRPr>
          </a:p>
          <a:p>
            <a:pPr marL="0" indent="0" algn="ctr">
              <a:buNone/>
            </a:pPr>
            <a:endParaRPr lang="de-DE" dirty="0">
              <a:latin typeface="Tahoma"/>
              <a:cs typeface="Tahoma"/>
            </a:endParaRPr>
          </a:p>
        </p:txBody>
      </p:sp>
      <p:pic>
        <p:nvPicPr>
          <p:cNvPr id="8" name="Grafik 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080">
            <a:off x="7380330" y="1553811"/>
            <a:ext cx="1529578" cy="235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3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1844">
            <a:off x="3312034" y="1507248"/>
            <a:ext cx="1147367" cy="245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 2" descr="Bildschirmfoto 2019-04-03 um 18.01.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432">
            <a:off x="544287" y="2569145"/>
            <a:ext cx="2721428" cy="3320642"/>
          </a:xfrm>
          <a:prstGeom prst="rect">
            <a:avLst/>
          </a:prstGeom>
        </p:spPr>
      </p:pic>
      <p:pic>
        <p:nvPicPr>
          <p:cNvPr id="4" name="Bild 3" descr="Bildschirmfoto 2019-04-03 um 18.01.5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0661">
            <a:off x="5219923" y="3394981"/>
            <a:ext cx="2605728" cy="3876221"/>
          </a:xfrm>
          <a:prstGeom prst="rect">
            <a:avLst/>
          </a:prstGeom>
        </p:spPr>
      </p:pic>
      <p:pic>
        <p:nvPicPr>
          <p:cNvPr id="11" name="Grafik 3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77" y="1755214"/>
            <a:ext cx="2027650" cy="15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83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MG_5564.JPG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5" r="21873"/>
          <a:stretch/>
        </p:blipFill>
        <p:spPr>
          <a:xfrm rot="5400000">
            <a:off x="3771898" y="-3771898"/>
            <a:ext cx="1600203" cy="914400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latin typeface="Tahoma"/>
                <a:cs typeface="Tahoma"/>
              </a:rPr>
              <a:t>Arbeitsbeispiele</a:t>
            </a:r>
            <a:endParaRPr lang="de-DE" sz="4000" b="1" dirty="0">
              <a:latin typeface="Tahoma"/>
              <a:cs typeface="Tahoma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C3D69B"/>
          </a:solidFill>
        </p:spPr>
        <p:txBody>
          <a:bodyPr>
            <a:normAutofit/>
          </a:bodyPr>
          <a:lstStyle/>
          <a:p>
            <a:endParaRPr lang="de-DE" dirty="0" smtClean="0">
              <a:latin typeface="Tahoma"/>
              <a:cs typeface="Tahoma"/>
            </a:endParaRPr>
          </a:p>
          <a:p>
            <a:pPr marL="0" indent="0" algn="ctr">
              <a:buNone/>
            </a:pPr>
            <a:endParaRPr lang="de-DE" dirty="0">
              <a:latin typeface="Tahoma"/>
              <a:cs typeface="Tahoma"/>
            </a:endParaRPr>
          </a:p>
        </p:txBody>
      </p:sp>
      <p:pic>
        <p:nvPicPr>
          <p:cNvPr id="2" name="Bild 1" descr="Bildschirmfoto 2019-04-03 um 18.05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29" y="1900550"/>
            <a:ext cx="2612571" cy="4195450"/>
          </a:xfrm>
          <a:prstGeom prst="rect">
            <a:avLst/>
          </a:prstGeom>
        </p:spPr>
      </p:pic>
      <p:pic>
        <p:nvPicPr>
          <p:cNvPr id="10" name="Bild 9" descr="Bildschirmfoto 2019-04-03 um 18.05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7" y="1900550"/>
            <a:ext cx="2902859" cy="4195450"/>
          </a:xfrm>
          <a:prstGeom prst="rect">
            <a:avLst/>
          </a:prstGeom>
        </p:spPr>
      </p:pic>
      <p:pic>
        <p:nvPicPr>
          <p:cNvPr id="12" name="Bild 11" descr="Bildschirmfoto 2019-04-03 um 18.08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6" y="1900550"/>
            <a:ext cx="2830286" cy="41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8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MG_5564.JPG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5" r="21873"/>
          <a:stretch/>
        </p:blipFill>
        <p:spPr>
          <a:xfrm rot="5400000">
            <a:off x="3771898" y="-3771898"/>
            <a:ext cx="1600203" cy="914400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latin typeface="Tahoma"/>
                <a:cs typeface="Tahoma"/>
              </a:rPr>
              <a:t>Arbeitsbeispiele</a:t>
            </a:r>
            <a:endParaRPr lang="de-DE" sz="4000" b="1" dirty="0">
              <a:latin typeface="Tahoma"/>
              <a:cs typeface="Tahoma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C3D69B"/>
          </a:solidFill>
        </p:spPr>
        <p:txBody>
          <a:bodyPr>
            <a:normAutofit/>
          </a:bodyPr>
          <a:lstStyle/>
          <a:p>
            <a:endParaRPr lang="de-DE" dirty="0" smtClean="0">
              <a:latin typeface="Tahoma"/>
              <a:cs typeface="Tahoma"/>
            </a:endParaRPr>
          </a:p>
          <a:p>
            <a:pPr marL="0" indent="0" algn="ctr">
              <a:buNone/>
            </a:pPr>
            <a:endParaRPr lang="de-DE" dirty="0">
              <a:latin typeface="Tahoma"/>
              <a:cs typeface="Tahoma"/>
            </a:endParaRPr>
          </a:p>
        </p:txBody>
      </p:sp>
      <p:pic>
        <p:nvPicPr>
          <p:cNvPr id="3" name="Bild 2" descr="Bildschirmfoto 2019-04-03 um 18.11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388">
            <a:off x="362857" y="1935167"/>
            <a:ext cx="4481286" cy="3843349"/>
          </a:xfrm>
          <a:prstGeom prst="rect">
            <a:avLst/>
          </a:prstGeom>
        </p:spPr>
      </p:pic>
      <p:pic>
        <p:nvPicPr>
          <p:cNvPr id="4" name="Bild 3" descr="Bildschirmfoto 2019-04-03 um 18.12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263">
            <a:off x="4813831" y="1941286"/>
            <a:ext cx="4116058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5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MG_5564.JPG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5" r="21873"/>
          <a:stretch/>
        </p:blipFill>
        <p:spPr>
          <a:xfrm rot="5400000">
            <a:off x="3771898" y="-3771898"/>
            <a:ext cx="1600203" cy="914400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latin typeface="Tahoma"/>
                <a:cs typeface="Tahoma"/>
              </a:rPr>
              <a:t>Klausurbeispiel</a:t>
            </a:r>
            <a:endParaRPr lang="de-DE" sz="4000" b="1" dirty="0">
              <a:latin typeface="Tahoma"/>
              <a:cs typeface="Tahoma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C3D69B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de-DE" dirty="0" smtClean="0">
              <a:latin typeface="Tahoma"/>
              <a:cs typeface="Tahoma"/>
            </a:endParaRPr>
          </a:p>
          <a:p>
            <a:pPr marL="0" lvl="0" indent="0">
              <a:buNone/>
            </a:pPr>
            <a:r>
              <a:rPr lang="de-DE" sz="3800" dirty="0" smtClean="0">
                <a:latin typeface="Tahoma"/>
                <a:cs typeface="Tahoma"/>
              </a:rPr>
              <a:t>1.	Werte </a:t>
            </a:r>
            <a:r>
              <a:rPr lang="de-DE" sz="3800" dirty="0">
                <a:latin typeface="Tahoma"/>
                <a:cs typeface="Tahoma"/>
              </a:rPr>
              <a:t>die Grafik M1 aus, indem du </a:t>
            </a:r>
            <a:r>
              <a:rPr lang="de-DE" sz="3800" dirty="0" smtClean="0">
                <a:latin typeface="Tahoma"/>
                <a:cs typeface="Tahoma"/>
              </a:rPr>
              <a:t>....</a:t>
            </a:r>
            <a:endParaRPr lang="de-DE" sz="3800" dirty="0">
              <a:latin typeface="Tahoma"/>
              <a:cs typeface="Tahoma"/>
            </a:endParaRPr>
          </a:p>
          <a:p>
            <a:pPr marL="1200150" lvl="1" indent="-742950">
              <a:buAutoNum type="arabicPeriod"/>
            </a:pPr>
            <a:endParaRPr lang="de-DE" sz="3800" dirty="0" smtClean="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de-DE" sz="3800" dirty="0">
                <a:latin typeface="Tahoma"/>
                <a:cs typeface="Tahoma"/>
              </a:rPr>
              <a:t>2</a:t>
            </a:r>
            <a:r>
              <a:rPr lang="de-DE" sz="3800" dirty="0" smtClean="0">
                <a:latin typeface="Tahoma"/>
                <a:cs typeface="Tahoma"/>
              </a:rPr>
              <a:t>.	Erkläre</a:t>
            </a:r>
            <a:r>
              <a:rPr lang="de-DE" sz="3800" dirty="0">
                <a:latin typeface="Tahoma"/>
                <a:cs typeface="Tahoma"/>
              </a:rPr>
              <a:t>, was man unter Datenschutz versteht und erläutere </a:t>
            </a:r>
            <a:r>
              <a:rPr lang="de-DE" sz="3800" dirty="0" smtClean="0">
                <a:latin typeface="Tahoma"/>
                <a:cs typeface="Tahoma"/>
              </a:rPr>
              <a:t>	mindestens fünf </a:t>
            </a:r>
            <a:r>
              <a:rPr lang="de-DE" sz="3800" dirty="0">
                <a:latin typeface="Tahoma"/>
                <a:cs typeface="Tahoma"/>
              </a:rPr>
              <a:t>wichtige Regeln zum Datenschutz im Internet</a:t>
            </a:r>
            <a:r>
              <a:rPr lang="de-DE" sz="3800" dirty="0" smtClean="0">
                <a:latin typeface="Tahoma"/>
                <a:cs typeface="Tahoma"/>
              </a:rPr>
              <a:t>.</a:t>
            </a:r>
          </a:p>
          <a:p>
            <a:pPr marL="0" indent="0">
              <a:buNone/>
            </a:pPr>
            <a:endParaRPr lang="de-DE" sz="3800" dirty="0">
              <a:latin typeface="Tahoma"/>
              <a:cs typeface="Tahoma"/>
            </a:endParaRPr>
          </a:p>
          <a:p>
            <a:pPr marL="0" lvl="0" indent="0">
              <a:buNone/>
            </a:pPr>
            <a:r>
              <a:rPr lang="de-DE" sz="3800" dirty="0" smtClean="0">
                <a:latin typeface="Tahoma"/>
                <a:cs typeface="Tahoma"/>
              </a:rPr>
              <a:t>3.	Interpretiere </a:t>
            </a:r>
            <a:r>
              <a:rPr lang="de-DE" sz="3800" dirty="0">
                <a:latin typeface="Tahoma"/>
                <a:cs typeface="Tahoma"/>
              </a:rPr>
              <a:t>die folgende Karikatur, indem du </a:t>
            </a:r>
            <a:r>
              <a:rPr lang="de-DE" sz="3800" dirty="0" smtClean="0">
                <a:latin typeface="Tahoma"/>
                <a:cs typeface="Tahoma"/>
              </a:rPr>
              <a:t>....</a:t>
            </a:r>
          </a:p>
          <a:p>
            <a:pPr marL="0" lvl="0" indent="0">
              <a:buNone/>
            </a:pPr>
            <a:r>
              <a:rPr lang="de-DE" sz="3800" dirty="0" smtClean="0">
                <a:latin typeface="Tahoma"/>
                <a:cs typeface="Tahoma"/>
              </a:rPr>
              <a:t>	...</a:t>
            </a:r>
            <a:endParaRPr lang="de-DE" sz="3800" dirty="0">
              <a:latin typeface="Tahoma"/>
              <a:cs typeface="Tahoma"/>
            </a:endParaRPr>
          </a:p>
          <a:p>
            <a:pPr lvl="1"/>
            <a:r>
              <a:rPr lang="de-DE" sz="3800" dirty="0" smtClean="0">
                <a:latin typeface="Tahoma"/>
                <a:cs typeface="Tahoma"/>
              </a:rPr>
              <a:t>überlegst</a:t>
            </a:r>
            <a:r>
              <a:rPr lang="de-DE" sz="3800" dirty="0">
                <a:latin typeface="Tahoma"/>
                <a:cs typeface="Tahoma"/>
              </a:rPr>
              <a:t>, inwieweit du dem Zeichner in seiner Kritik </a:t>
            </a:r>
            <a:r>
              <a:rPr lang="de-DE" sz="3800" dirty="0" smtClean="0">
                <a:latin typeface="Tahoma"/>
                <a:cs typeface="Tahoma"/>
              </a:rPr>
              <a:t>zustimmst</a:t>
            </a:r>
          </a:p>
          <a:p>
            <a:endParaRPr lang="de-DE" sz="3800" dirty="0" smtClean="0">
              <a:latin typeface="Tahoma"/>
              <a:cs typeface="Tahoma"/>
            </a:endParaRPr>
          </a:p>
          <a:p>
            <a:pPr marL="0" lvl="0" indent="0">
              <a:buNone/>
            </a:pPr>
            <a:r>
              <a:rPr lang="de-DE" sz="3800" dirty="0" smtClean="0">
                <a:latin typeface="Tahoma"/>
                <a:cs typeface="Tahoma"/>
              </a:rPr>
              <a:t>4.	Nimm </a:t>
            </a:r>
            <a:r>
              <a:rPr lang="de-DE" sz="3800" dirty="0">
                <a:latin typeface="Tahoma"/>
                <a:cs typeface="Tahoma"/>
              </a:rPr>
              <a:t>begründet Stellung zu der Frage Stellung, ob das 	</a:t>
            </a:r>
            <a:r>
              <a:rPr lang="de-DE" sz="3800" dirty="0" smtClean="0">
                <a:latin typeface="Tahoma"/>
                <a:cs typeface="Tahoma"/>
              </a:rPr>
              <a:t>Internet </a:t>
            </a:r>
            <a:r>
              <a:rPr lang="de-DE" sz="3800" dirty="0">
                <a:latin typeface="Tahoma"/>
                <a:cs typeface="Tahoma"/>
              </a:rPr>
              <a:t>mehr Chancen oder mehr Gefahren für Jugendliche </a:t>
            </a:r>
            <a:r>
              <a:rPr lang="de-DE" sz="3800" dirty="0" smtClean="0">
                <a:latin typeface="Tahoma"/>
                <a:cs typeface="Tahoma"/>
              </a:rPr>
              <a:t>	bietet</a:t>
            </a:r>
            <a:r>
              <a:rPr lang="de-DE" sz="3800" dirty="0">
                <a:latin typeface="Tahoma"/>
                <a:cs typeface="Tahoma"/>
              </a:rPr>
              <a:t>. Führe mindestens zwei pro und zwei contra Argumente </a:t>
            </a:r>
            <a:r>
              <a:rPr lang="de-DE" sz="3800" dirty="0" smtClean="0">
                <a:latin typeface="Tahoma"/>
                <a:cs typeface="Tahoma"/>
              </a:rPr>
              <a:t>	an </a:t>
            </a:r>
            <a:r>
              <a:rPr lang="de-DE" sz="3800" dirty="0">
                <a:latin typeface="Tahoma"/>
                <a:cs typeface="Tahoma"/>
              </a:rPr>
              <a:t>und ziehe abschließend ein begründetes Fazit. </a:t>
            </a:r>
          </a:p>
          <a:p>
            <a:pPr lvl="1"/>
            <a:endParaRPr lang="de-DE" sz="3800" dirty="0">
              <a:latin typeface="Tahoma"/>
              <a:cs typeface="Tahoma"/>
            </a:endParaRPr>
          </a:p>
          <a:p>
            <a:endParaRPr lang="de-DE" dirty="0" smtClean="0">
              <a:latin typeface="Tahoma"/>
              <a:cs typeface="Tahoma"/>
            </a:endParaRPr>
          </a:p>
          <a:p>
            <a:pPr marL="0" indent="0">
              <a:buNone/>
            </a:pP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5059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Macintosh PowerPoint</Application>
  <PresentationFormat>Bildschirmpräsentation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Wirtschafts-und Gesellschaftswissenschaften am FWG</vt:lpstr>
      <vt:lpstr>Grundsätzliches</vt:lpstr>
      <vt:lpstr>Curriculum Stufe 8</vt:lpstr>
      <vt:lpstr>Curriculum Stufe 9</vt:lpstr>
      <vt:lpstr>Methoden</vt:lpstr>
      <vt:lpstr>Arbeitsbeispiele</vt:lpstr>
      <vt:lpstr>Arbeitsbeispiele</vt:lpstr>
      <vt:lpstr>Arbeitsbeispiele</vt:lpstr>
      <vt:lpstr>Klausurbeispiel</vt:lpstr>
      <vt:lpstr>Wirtschafts- und Gesellschaftswissenschaften am FWG</vt:lpstr>
      <vt:lpstr>Material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Wirtschafts- und Gesellschaftswissenschaften am FWG</dc:title>
  <dc:creator>Pippilotta</dc:creator>
  <cp:lastModifiedBy>Pippilotta</cp:lastModifiedBy>
  <cp:revision>16</cp:revision>
  <cp:lastPrinted>2017-03-29T22:36:08Z</cp:lastPrinted>
  <dcterms:created xsi:type="dcterms:W3CDTF">2017-03-29T20:37:21Z</dcterms:created>
  <dcterms:modified xsi:type="dcterms:W3CDTF">2019-04-03T16:16:35Z</dcterms:modified>
</cp:coreProperties>
</file>